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463" r:id="rId2"/>
    <p:sldId id="472" r:id="rId3"/>
    <p:sldId id="473" r:id="rId4"/>
    <p:sldId id="474" r:id="rId5"/>
    <p:sldId id="475" r:id="rId6"/>
    <p:sldId id="476" r:id="rId7"/>
    <p:sldId id="47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ED609-9FC4-4A5C-82E2-C1AC3DEA768E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1753A-C05B-44C3-8CB4-0FCC33CDC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11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747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8335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4742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254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4006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395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3581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8217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3833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611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865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970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8d06175f-22da-480c-b63e-b889e0dcf4ee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68A4132F-DEC6-4332-A00C-A11AD4519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4965EAE-E41A-435F-B993-07E824B6C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0"/>
            <a:ext cx="7539895" cy="6858000"/>
          </a:xfrm>
          <a:custGeom>
            <a:avLst/>
            <a:gdLst>
              <a:gd name="connsiteX0" fmla="*/ 7539895 w 7539895"/>
              <a:gd name="connsiteY0" fmla="*/ 6858000 h 6858000"/>
              <a:gd name="connsiteX1" fmla="*/ 0 w 7539895"/>
              <a:gd name="connsiteY1" fmla="*/ 6858000 h 6858000"/>
              <a:gd name="connsiteX2" fmla="*/ 0 w 7539895"/>
              <a:gd name="connsiteY2" fmla="*/ 0 h 6858000"/>
              <a:gd name="connsiteX3" fmla="*/ 4363741 w 7539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895" h="6858000">
                <a:moveTo>
                  <a:pt x="753989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36374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52F8994-E6D4-4311-9548-C3607BC43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7092985" cy="6858000"/>
          </a:xfrm>
          <a:custGeom>
            <a:avLst/>
            <a:gdLst>
              <a:gd name="connsiteX0" fmla="*/ 7092985 w 7092985"/>
              <a:gd name="connsiteY0" fmla="*/ 6858000 h 6858000"/>
              <a:gd name="connsiteX1" fmla="*/ 0 w 7092985"/>
              <a:gd name="connsiteY1" fmla="*/ 6858000 h 6858000"/>
              <a:gd name="connsiteX2" fmla="*/ 0 w 7092985"/>
              <a:gd name="connsiteY2" fmla="*/ 0 h 6858000"/>
              <a:gd name="connsiteX3" fmla="*/ 3916831 w 70929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2985" h="6858000">
                <a:moveTo>
                  <a:pt x="709298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91683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896045-540C-4474-B698-188DB7FAF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552994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z="2800" dirty="0" err="1"/>
              <a:t>Holidays</a:t>
            </a:r>
            <a:r>
              <a:rPr lang="hr-HR" sz="2800" dirty="0"/>
              <a:t>:</a:t>
            </a:r>
            <a:br>
              <a:rPr lang="en-US" sz="2800" dirty="0"/>
            </a:br>
            <a:br>
              <a:rPr lang="en-US" sz="2800" dirty="0"/>
            </a:br>
            <a:r>
              <a:rPr lang="hr-HR" sz="2800" dirty="0"/>
              <a:t>World </a:t>
            </a:r>
            <a:r>
              <a:rPr lang="hr-HR" sz="2800" dirty="0" err="1"/>
              <a:t>Oceans</a:t>
            </a:r>
            <a:r>
              <a:rPr lang="hr-HR" sz="2800" dirty="0"/>
              <a:t> Day</a:t>
            </a:r>
            <a:endParaRPr lang="en-US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1DF726-47E0-4EC3-AB65-9DB957377ABC}"/>
              </a:ext>
            </a:extLst>
          </p:cNvPr>
          <p:cNvSpPr txBox="1"/>
          <p:nvPr/>
        </p:nvSpPr>
        <p:spPr>
          <a:xfrm>
            <a:off x="838199" y="1825625"/>
            <a:ext cx="4381871" cy="3399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ovoj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ćeš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</a:t>
            </a:r>
            <a:r>
              <a:rPr kumimoji="0" lang="hr-HR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ekciji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izraditi poster 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na temu Svjetskog d</a:t>
            </a:r>
            <a:r>
              <a:rPr kumimoji="0" lang="hr-HR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ana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oceana</a:t>
            </a:r>
            <a:r>
              <a:rPr lang="hr-HR" sz="2000" i="1" dirty="0">
                <a:solidFill>
                  <a:prstClr val="white"/>
                </a:solidFill>
                <a:latin typeface="Calibri" panose="020F0502020204030204"/>
              </a:rPr>
              <a:t>.</a:t>
            </a:r>
            <a:r>
              <a:rPr lang="hr-HR" sz="2000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A7D4603-C1D1-449D-AF5B-D4A5A91E7B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79093" y="394546"/>
            <a:ext cx="3936488" cy="7380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EEA301-4B8B-40FE-BAA0-FCBC412AEB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437" b="2232"/>
          <a:stretch/>
        </p:blipFill>
        <p:spPr>
          <a:xfrm>
            <a:off x="7928136" y="1527184"/>
            <a:ext cx="3987445" cy="51483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CEF077-B99A-4E47-B625-B25D3A6AA0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544" y="2824825"/>
            <a:ext cx="2626626" cy="343393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891E472-3677-426D-9AA1-6AB99E561E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2469" y="2911875"/>
            <a:ext cx="2766135" cy="361631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6269645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28108-CE99-485E-918A-DF1EFBAE10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9666" y="334176"/>
            <a:ext cx="6019059" cy="4351338"/>
          </a:xfrm>
        </p:spPr>
        <p:txBody>
          <a:bodyPr/>
          <a:lstStyle/>
          <a:p>
            <a:r>
              <a:rPr lang="hr-HR" dirty="0"/>
              <a:t>Open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book</a:t>
            </a:r>
            <a:r>
              <a:rPr lang="hr-HR" dirty="0"/>
              <a:t>, </a:t>
            </a:r>
            <a:r>
              <a:rPr lang="hr-HR" dirty="0" err="1"/>
              <a:t>page</a:t>
            </a:r>
            <a:r>
              <a:rPr lang="hr-HR" dirty="0"/>
              <a:t> 98</a:t>
            </a:r>
          </a:p>
          <a:p>
            <a:r>
              <a:rPr lang="hr-HR" dirty="0" err="1"/>
              <a:t>Task</a:t>
            </a:r>
            <a:r>
              <a:rPr lang="hr-HR" dirty="0"/>
              <a:t> 1: How </a:t>
            </a:r>
            <a:r>
              <a:rPr lang="hr-HR" dirty="0" err="1"/>
              <a:t>many</a:t>
            </a:r>
            <a:r>
              <a:rPr lang="hr-HR" dirty="0"/>
              <a:t> </a:t>
            </a:r>
            <a:r>
              <a:rPr lang="hr-HR" dirty="0" err="1"/>
              <a:t>oceans</a:t>
            </a:r>
            <a:r>
              <a:rPr lang="hr-HR" dirty="0"/>
              <a:t> are </a:t>
            </a:r>
            <a:r>
              <a:rPr lang="hr-HR" dirty="0" err="1"/>
              <a:t>there</a:t>
            </a:r>
            <a:r>
              <a:rPr lang="hr-HR" dirty="0"/>
              <a:t>? </a:t>
            </a:r>
            <a:r>
              <a:rPr lang="hr-HR" dirty="0" err="1"/>
              <a:t>Can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name</a:t>
            </a:r>
            <a:r>
              <a:rPr lang="hr-HR" dirty="0"/>
              <a:t> </a:t>
            </a:r>
            <a:r>
              <a:rPr lang="hr-HR" dirty="0" err="1"/>
              <a:t>them</a:t>
            </a:r>
            <a:r>
              <a:rPr lang="hr-HR" dirty="0"/>
              <a:t>?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Koliko ima oceana u svijetu? Kako se zovu?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3DF9C9-89D9-4B53-819A-983AFB76AA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264458" cy="688251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5C7642-BBD5-4C5A-85E8-645DB0EC48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8295" y="3222732"/>
            <a:ext cx="6183475" cy="1198348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DF0F6E4-316C-44BF-B7D0-7D3FC3B5367F}"/>
              </a:ext>
            </a:extLst>
          </p:cNvPr>
          <p:cNvSpPr txBox="1"/>
          <p:nvPr/>
        </p:nvSpPr>
        <p:spPr>
          <a:xfrm>
            <a:off x="8436610" y="3221572"/>
            <a:ext cx="25983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There</a:t>
            </a:r>
            <a:r>
              <a:rPr lang="hr-HR" i="1" dirty="0">
                <a:solidFill>
                  <a:srgbClr val="FF0000"/>
                </a:solidFill>
              </a:rPr>
              <a:t> are </a:t>
            </a:r>
            <a:r>
              <a:rPr lang="hr-HR" i="1" dirty="0" err="1">
                <a:solidFill>
                  <a:srgbClr val="FF0000"/>
                </a:solidFill>
              </a:rPr>
              <a:t>three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oceans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in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the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world</a:t>
            </a:r>
            <a:r>
              <a:rPr lang="hr-HR" i="1" dirty="0">
                <a:solidFill>
                  <a:srgbClr val="FF0000"/>
                </a:solidFill>
              </a:rPr>
              <a:t>: </a:t>
            </a:r>
            <a:r>
              <a:rPr lang="hr-HR" i="1" dirty="0" err="1">
                <a:solidFill>
                  <a:srgbClr val="FF0000"/>
                </a:solidFill>
              </a:rPr>
              <a:t>the</a:t>
            </a:r>
            <a:r>
              <a:rPr lang="hr-HR" i="1" dirty="0">
                <a:solidFill>
                  <a:srgbClr val="FF0000"/>
                </a:solidFill>
              </a:rPr>
              <a:t> Pacific, </a:t>
            </a:r>
            <a:r>
              <a:rPr lang="hr-HR" i="1" dirty="0" err="1">
                <a:solidFill>
                  <a:srgbClr val="FF0000"/>
                </a:solidFill>
              </a:rPr>
              <a:t>the</a:t>
            </a:r>
            <a:r>
              <a:rPr lang="hr-HR" i="1" dirty="0">
                <a:solidFill>
                  <a:srgbClr val="FF0000"/>
                </a:solidFill>
              </a:rPr>
              <a:t> Atlantic </a:t>
            </a:r>
            <a:r>
              <a:rPr lang="hr-HR" i="1" dirty="0" err="1">
                <a:solidFill>
                  <a:srgbClr val="FF0000"/>
                </a:solidFill>
              </a:rPr>
              <a:t>and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the</a:t>
            </a:r>
            <a:r>
              <a:rPr lang="hr-HR" i="1" dirty="0">
                <a:solidFill>
                  <a:srgbClr val="FF0000"/>
                </a:solidFill>
              </a:rPr>
              <a:t> Indian Ocean.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DBD90DB-01D2-483A-913F-08DC2F8E61DA}"/>
              </a:ext>
            </a:extLst>
          </p:cNvPr>
          <p:cNvSpPr/>
          <p:nvPr/>
        </p:nvSpPr>
        <p:spPr>
          <a:xfrm>
            <a:off x="7386221" y="3693111"/>
            <a:ext cx="1050389" cy="23081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79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8C243-BE9F-4D4C-B5EF-A7EC2CC30C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7807" y="492125"/>
            <a:ext cx="6040793" cy="2870200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2: Read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match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questions</a:t>
            </a:r>
            <a:r>
              <a:rPr lang="hr-HR" dirty="0"/>
              <a:t> to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answers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Pročitaj tekst i poveži pitanja i odgovore.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5A77C4-B00E-49CE-B695-4FE777A3E8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8284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EEFC53-5A5E-4687-9CA7-D7299DF37D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5459" y="3024897"/>
            <a:ext cx="6593983" cy="324255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595721B-5265-4E59-966F-239EF0B5081A}"/>
              </a:ext>
            </a:extLst>
          </p:cNvPr>
          <p:cNvSpPr txBox="1"/>
          <p:nvPr/>
        </p:nvSpPr>
        <p:spPr>
          <a:xfrm>
            <a:off x="685800" y="2838635"/>
            <a:ext cx="17145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FF0000"/>
                </a:solidFill>
              </a:rPr>
              <a:t>When and why is World Oceans Day celebrated?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09F7FC-33E5-439C-B34D-03EF003F7985}"/>
              </a:ext>
            </a:extLst>
          </p:cNvPr>
          <p:cNvSpPr txBox="1"/>
          <p:nvPr/>
        </p:nvSpPr>
        <p:spPr>
          <a:xfrm>
            <a:off x="2840022" y="4706266"/>
            <a:ext cx="1714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FF0000"/>
                </a:solidFill>
              </a:rPr>
              <a:t>How much is known about ocean life?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46E7F7-3A3F-4C6F-A765-0B00032AAA90}"/>
              </a:ext>
            </a:extLst>
          </p:cNvPr>
          <p:cNvSpPr txBox="1"/>
          <p:nvPr/>
        </p:nvSpPr>
        <p:spPr>
          <a:xfrm>
            <a:off x="2840022" y="2850070"/>
            <a:ext cx="1714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FF0000"/>
                </a:solidFill>
              </a:rPr>
              <a:t>Why should we care about the ocean?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378BA6-2977-4F62-AFE6-B8A022E3D187}"/>
              </a:ext>
            </a:extLst>
          </p:cNvPr>
          <p:cNvSpPr txBox="1"/>
          <p:nvPr/>
        </p:nvSpPr>
        <p:spPr>
          <a:xfrm>
            <a:off x="9112188" y="3234066"/>
            <a:ext cx="1714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FF0000"/>
                </a:solidFill>
              </a:rPr>
              <a:t>What has been done so far?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20D8C69-9302-4874-BAE9-B999F85C700F}"/>
              </a:ext>
            </a:extLst>
          </p:cNvPr>
          <p:cNvSpPr txBox="1"/>
          <p:nvPr/>
        </p:nvSpPr>
        <p:spPr>
          <a:xfrm>
            <a:off x="6096000" y="3207967"/>
            <a:ext cx="2184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FF0000"/>
                </a:solidFill>
              </a:rPr>
              <a:t>What are the biggest problems of the oceans?</a:t>
            </a:r>
          </a:p>
        </p:txBody>
      </p:sp>
    </p:spTree>
    <p:extLst>
      <p:ext uri="{BB962C8B-B14F-4D97-AF65-F5344CB8AC3E}">
        <p14:creationId xmlns:p14="http://schemas.microsoft.com/office/powerpoint/2010/main" val="215056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96D832-B6C2-4252-BF78-798DCE5F85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2932" y="360809"/>
            <a:ext cx="5974672" cy="4351338"/>
          </a:xfrm>
        </p:spPr>
        <p:txBody>
          <a:bodyPr/>
          <a:lstStyle/>
          <a:p>
            <a:r>
              <a:rPr lang="hr-HR" dirty="0" err="1"/>
              <a:t>Task</a:t>
            </a:r>
            <a:r>
              <a:rPr lang="hr-HR" dirty="0"/>
              <a:t> 3: Read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 </a:t>
            </a:r>
            <a:r>
              <a:rPr lang="hr-HR" dirty="0" err="1"/>
              <a:t>again</a:t>
            </a:r>
            <a:r>
              <a:rPr lang="hr-HR" dirty="0"/>
              <a:t>. </a:t>
            </a:r>
            <a:r>
              <a:rPr lang="hr-HR" dirty="0" err="1"/>
              <a:t>What</a:t>
            </a:r>
            <a:r>
              <a:rPr lang="hr-HR" dirty="0"/>
              <a:t> do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numbers</a:t>
            </a:r>
            <a:r>
              <a:rPr lang="hr-HR" dirty="0"/>
              <a:t> </a:t>
            </a:r>
            <a:r>
              <a:rPr lang="hr-HR" dirty="0" err="1"/>
              <a:t>stand</a:t>
            </a:r>
            <a:r>
              <a:rPr lang="hr-HR" dirty="0"/>
              <a:t> for?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Pročitaj tekst ponovno. Na što se odnose sljedeći brojevi?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19D8D4-334D-4BE7-B6C7-BB80D7B801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37825" cy="684769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946B14-31E3-4F26-A05F-8A05697B26C7}"/>
              </a:ext>
            </a:extLst>
          </p:cNvPr>
          <p:cNvSpPr txBox="1"/>
          <p:nvPr/>
        </p:nvSpPr>
        <p:spPr>
          <a:xfrm>
            <a:off x="5695025" y="2015879"/>
            <a:ext cx="577048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0000"/>
                </a:solidFill>
              </a:rPr>
              <a:t>8</a:t>
            </a:r>
            <a:r>
              <a:rPr lang="hr-HR" dirty="0"/>
              <a:t> – World </a:t>
            </a:r>
            <a:r>
              <a:rPr lang="hr-HR" dirty="0" err="1"/>
              <a:t>Oceans</a:t>
            </a:r>
            <a:r>
              <a:rPr lang="hr-HR" dirty="0"/>
              <a:t> Day </a:t>
            </a:r>
            <a:r>
              <a:rPr lang="hr-HR" dirty="0" err="1"/>
              <a:t>is</a:t>
            </a:r>
            <a:r>
              <a:rPr lang="hr-HR" dirty="0"/>
              <a:t> </a:t>
            </a:r>
            <a:r>
              <a:rPr lang="hr-HR" dirty="0" err="1"/>
              <a:t>celebrated</a:t>
            </a:r>
            <a:r>
              <a:rPr lang="hr-HR" dirty="0"/>
              <a:t> on 8 June</a:t>
            </a:r>
          </a:p>
          <a:p>
            <a:r>
              <a:rPr lang="hr-HR" dirty="0">
                <a:solidFill>
                  <a:srgbClr val="FF0000"/>
                </a:solidFill>
              </a:rPr>
              <a:t>40 </a:t>
            </a:r>
            <a:r>
              <a:rPr lang="hr-HR" dirty="0" err="1">
                <a:solidFill>
                  <a:srgbClr val="FF0000"/>
                </a:solidFill>
              </a:rPr>
              <a:t>million</a:t>
            </a:r>
            <a:r>
              <a:rPr lang="hr-HR" dirty="0">
                <a:solidFill>
                  <a:srgbClr val="FF0000"/>
                </a:solidFill>
              </a:rPr>
              <a:t> </a:t>
            </a:r>
            <a:r>
              <a:rPr lang="hr-HR" dirty="0"/>
              <a:t>–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number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people</a:t>
            </a:r>
            <a:r>
              <a:rPr lang="hr-HR" dirty="0"/>
              <a:t> ocean-</a:t>
            </a:r>
            <a:r>
              <a:rPr lang="hr-HR" dirty="0" err="1"/>
              <a:t>based</a:t>
            </a:r>
            <a:r>
              <a:rPr lang="hr-HR" dirty="0"/>
              <a:t> </a:t>
            </a:r>
            <a:r>
              <a:rPr lang="hr-HR" dirty="0" err="1"/>
              <a:t>industries</a:t>
            </a:r>
            <a:r>
              <a:rPr lang="hr-HR" dirty="0"/>
              <a:t> </a:t>
            </a:r>
            <a:r>
              <a:rPr lang="hr-HR" dirty="0" err="1"/>
              <a:t>employ</a:t>
            </a:r>
            <a:r>
              <a:rPr lang="hr-HR" dirty="0"/>
              <a:t> </a:t>
            </a:r>
          </a:p>
          <a:p>
            <a:r>
              <a:rPr lang="hr-HR" dirty="0">
                <a:solidFill>
                  <a:srgbClr val="FF0000"/>
                </a:solidFill>
              </a:rPr>
              <a:t>1.6 </a:t>
            </a:r>
            <a:r>
              <a:rPr lang="hr-HR" dirty="0" err="1">
                <a:solidFill>
                  <a:srgbClr val="FF0000"/>
                </a:solidFill>
              </a:rPr>
              <a:t>million</a:t>
            </a:r>
            <a:r>
              <a:rPr lang="hr-HR" dirty="0">
                <a:solidFill>
                  <a:srgbClr val="FF0000"/>
                </a:solidFill>
              </a:rPr>
              <a:t> </a:t>
            </a:r>
            <a:r>
              <a:rPr lang="hr-HR" dirty="0"/>
              <a:t>– </a:t>
            </a:r>
            <a:r>
              <a:rPr lang="en-US" dirty="0"/>
              <a:t>the Great Pacific Garbage Patch has</a:t>
            </a:r>
            <a:r>
              <a:rPr lang="hr-HR" dirty="0"/>
              <a:t> </a:t>
            </a:r>
            <a:r>
              <a:rPr lang="hr-HR" dirty="0" err="1"/>
              <a:t>already</a:t>
            </a:r>
            <a:r>
              <a:rPr lang="en-US" dirty="0"/>
              <a:t> covered over 1.6 million square kilometers</a:t>
            </a:r>
            <a:endParaRPr lang="hr-HR" dirty="0"/>
          </a:p>
          <a:p>
            <a:r>
              <a:rPr lang="hr-HR" dirty="0">
                <a:solidFill>
                  <a:srgbClr val="FF0000"/>
                </a:solidFill>
              </a:rPr>
              <a:t>1992</a:t>
            </a:r>
            <a:r>
              <a:rPr lang="hr-HR" dirty="0"/>
              <a:t> – World </a:t>
            </a:r>
            <a:r>
              <a:rPr lang="hr-HR" dirty="0" err="1"/>
              <a:t>Oceans</a:t>
            </a:r>
            <a:r>
              <a:rPr lang="hr-HR" dirty="0"/>
              <a:t> Day </a:t>
            </a:r>
            <a:r>
              <a:rPr lang="hr-HR" dirty="0" err="1"/>
              <a:t>has</a:t>
            </a:r>
            <a:r>
              <a:rPr lang="hr-HR" dirty="0"/>
              <a:t> </a:t>
            </a:r>
            <a:r>
              <a:rPr lang="hr-HR" dirty="0" err="1"/>
              <a:t>been</a:t>
            </a:r>
            <a:r>
              <a:rPr lang="hr-HR" dirty="0"/>
              <a:t> </a:t>
            </a:r>
            <a:r>
              <a:rPr lang="hr-HR" dirty="0" err="1"/>
              <a:t>celebrated</a:t>
            </a:r>
            <a:r>
              <a:rPr lang="hr-HR" dirty="0"/>
              <a:t> </a:t>
            </a:r>
            <a:r>
              <a:rPr lang="hr-HR" dirty="0" err="1"/>
              <a:t>since</a:t>
            </a:r>
            <a:r>
              <a:rPr lang="hr-HR" dirty="0"/>
              <a:t> </a:t>
            </a:r>
            <a:r>
              <a:rPr lang="hr-HR" dirty="0" err="1"/>
              <a:t>then</a:t>
            </a:r>
            <a:endParaRPr lang="hr-HR" dirty="0"/>
          </a:p>
          <a:p>
            <a:r>
              <a:rPr lang="hr-HR" dirty="0">
                <a:solidFill>
                  <a:srgbClr val="FF0000"/>
                </a:solidFill>
              </a:rPr>
              <a:t>70% </a:t>
            </a:r>
            <a:r>
              <a:rPr lang="hr-HR" dirty="0"/>
              <a:t>- </a:t>
            </a:r>
            <a:r>
              <a:rPr lang="hr-HR" dirty="0" err="1"/>
              <a:t>oceans</a:t>
            </a:r>
            <a:r>
              <a:rPr lang="hr-HR" dirty="0"/>
              <a:t> </a:t>
            </a:r>
            <a:r>
              <a:rPr lang="hr-HR" dirty="0" err="1"/>
              <a:t>cover</a:t>
            </a:r>
            <a:r>
              <a:rPr lang="hr-HR" dirty="0"/>
              <a:t> 70%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planet’s</a:t>
            </a:r>
            <a:r>
              <a:rPr lang="hr-HR" dirty="0"/>
              <a:t> </a:t>
            </a:r>
            <a:r>
              <a:rPr lang="hr-HR" dirty="0" err="1"/>
              <a:t>surface</a:t>
            </a:r>
            <a:endParaRPr lang="hr-HR" dirty="0"/>
          </a:p>
          <a:p>
            <a:r>
              <a:rPr lang="hr-HR" dirty="0">
                <a:solidFill>
                  <a:srgbClr val="FF0000"/>
                </a:solidFill>
              </a:rPr>
              <a:t>0.5</a:t>
            </a:r>
            <a:r>
              <a:rPr lang="hr-HR" dirty="0"/>
              <a:t> –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increase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temperature </a:t>
            </a:r>
            <a:r>
              <a:rPr lang="hr-HR" dirty="0" err="1"/>
              <a:t>which</a:t>
            </a:r>
            <a:r>
              <a:rPr lang="hr-HR" dirty="0"/>
              <a:t> </a:t>
            </a:r>
            <a:r>
              <a:rPr lang="hr-HR" dirty="0" err="1"/>
              <a:t>causes</a:t>
            </a:r>
            <a:r>
              <a:rPr lang="hr-HR" dirty="0"/>
              <a:t> </a:t>
            </a:r>
            <a:r>
              <a:rPr lang="hr-HR" dirty="0" err="1"/>
              <a:t>coral</a:t>
            </a:r>
            <a:r>
              <a:rPr lang="hr-HR" dirty="0"/>
              <a:t> </a:t>
            </a:r>
            <a:r>
              <a:rPr lang="hr-HR" dirty="0" err="1"/>
              <a:t>reefs</a:t>
            </a:r>
            <a:r>
              <a:rPr lang="hr-HR" dirty="0"/>
              <a:t> to </a:t>
            </a:r>
            <a:r>
              <a:rPr lang="hr-HR" dirty="0" err="1"/>
              <a:t>die</a:t>
            </a:r>
            <a:endParaRPr lang="hr-HR" dirty="0"/>
          </a:p>
          <a:p>
            <a:r>
              <a:rPr lang="hr-HR" dirty="0">
                <a:solidFill>
                  <a:srgbClr val="FF0000"/>
                </a:solidFill>
              </a:rPr>
              <a:t>50% </a:t>
            </a:r>
            <a:r>
              <a:rPr lang="hr-HR" dirty="0"/>
              <a:t>- </a:t>
            </a:r>
            <a:r>
              <a:rPr lang="hr-HR" dirty="0" err="1"/>
              <a:t>oceans</a:t>
            </a:r>
            <a:r>
              <a:rPr lang="hr-HR" dirty="0"/>
              <a:t> </a:t>
            </a:r>
            <a:r>
              <a:rPr lang="hr-HR" dirty="0" err="1"/>
              <a:t>produce</a:t>
            </a:r>
            <a:r>
              <a:rPr lang="hr-HR" dirty="0"/>
              <a:t> 50%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oxygen</a:t>
            </a:r>
            <a:r>
              <a:rPr lang="hr-HR" dirty="0"/>
              <a:t> on </a:t>
            </a:r>
            <a:r>
              <a:rPr lang="hr-HR" dirty="0" err="1"/>
              <a:t>Earth</a:t>
            </a:r>
            <a:endParaRPr lang="hr-HR" dirty="0"/>
          </a:p>
          <a:p>
            <a:r>
              <a:rPr lang="hr-HR" dirty="0">
                <a:solidFill>
                  <a:srgbClr val="FF0000"/>
                </a:solidFill>
              </a:rPr>
              <a:t>11,000</a:t>
            </a:r>
            <a:r>
              <a:rPr lang="hr-HR" dirty="0"/>
              <a:t> – </a:t>
            </a:r>
            <a:r>
              <a:rPr lang="hr-HR" dirty="0" err="1"/>
              <a:t>oceans</a:t>
            </a:r>
            <a:r>
              <a:rPr lang="hr-HR" dirty="0"/>
              <a:t> are </a:t>
            </a:r>
            <a:r>
              <a:rPr lang="hr-HR" dirty="0" err="1"/>
              <a:t>up</a:t>
            </a:r>
            <a:r>
              <a:rPr lang="hr-HR" dirty="0"/>
              <a:t> to 11,000 </a:t>
            </a:r>
            <a:r>
              <a:rPr lang="hr-HR" dirty="0" err="1"/>
              <a:t>meters</a:t>
            </a:r>
            <a:r>
              <a:rPr lang="hr-HR" dirty="0"/>
              <a:t> </a:t>
            </a:r>
            <a:r>
              <a:rPr lang="hr-HR" dirty="0" err="1"/>
              <a:t>deep</a:t>
            </a:r>
            <a:endParaRPr lang="hr-HR" dirty="0"/>
          </a:p>
          <a:p>
            <a:r>
              <a:rPr lang="hr-HR" dirty="0">
                <a:solidFill>
                  <a:srgbClr val="FF0000"/>
                </a:solidFill>
              </a:rPr>
              <a:t>2015</a:t>
            </a:r>
            <a:r>
              <a:rPr lang="hr-HR" dirty="0"/>
              <a:t> –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year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which</a:t>
            </a:r>
            <a:r>
              <a:rPr lang="hr-HR" dirty="0"/>
              <a:t> Adidas </a:t>
            </a:r>
            <a:r>
              <a:rPr lang="hr-HR" dirty="0" err="1"/>
              <a:t>developed</a:t>
            </a:r>
            <a:r>
              <a:rPr lang="hr-HR" dirty="0"/>
              <a:t> a </a:t>
            </a:r>
            <a:r>
              <a:rPr lang="hr-HR" dirty="0" err="1"/>
              <a:t>series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trainers</a:t>
            </a:r>
            <a:r>
              <a:rPr lang="hr-HR" dirty="0"/>
              <a:t> </a:t>
            </a:r>
            <a:r>
              <a:rPr lang="hr-HR" dirty="0" err="1"/>
              <a:t>made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</a:t>
            </a:r>
            <a:r>
              <a:rPr lang="hr-HR" dirty="0" err="1"/>
              <a:t>plastic</a:t>
            </a:r>
            <a:r>
              <a:rPr lang="hr-HR" dirty="0"/>
              <a:t> </a:t>
            </a:r>
            <a:r>
              <a:rPr lang="hr-HR" dirty="0" err="1"/>
              <a:t>collected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oceans</a:t>
            </a:r>
            <a:endParaRPr lang="hr-HR" dirty="0"/>
          </a:p>
          <a:p>
            <a:r>
              <a:rPr lang="hr-HR" dirty="0">
                <a:solidFill>
                  <a:srgbClr val="FF0000"/>
                </a:solidFill>
              </a:rPr>
              <a:t>16% </a:t>
            </a:r>
            <a:r>
              <a:rPr lang="hr-HR" dirty="0"/>
              <a:t>- </a:t>
            </a:r>
            <a:r>
              <a:rPr lang="hr-HR" dirty="0" err="1"/>
              <a:t>oceans</a:t>
            </a:r>
            <a:r>
              <a:rPr lang="hr-HR" dirty="0"/>
              <a:t> </a:t>
            </a:r>
            <a:r>
              <a:rPr lang="hr-HR" dirty="0" err="1"/>
              <a:t>account</a:t>
            </a:r>
            <a:r>
              <a:rPr lang="hr-HR" dirty="0"/>
              <a:t> for 16%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all</a:t>
            </a:r>
            <a:r>
              <a:rPr lang="hr-HR" dirty="0"/>
              <a:t> </a:t>
            </a:r>
            <a:r>
              <a:rPr lang="hr-HR" dirty="0" err="1"/>
              <a:t>animal</a:t>
            </a:r>
            <a:r>
              <a:rPr lang="hr-HR" dirty="0"/>
              <a:t> protein </a:t>
            </a:r>
            <a:r>
              <a:rPr lang="hr-HR" dirty="0" err="1"/>
              <a:t>consumed</a:t>
            </a:r>
            <a:r>
              <a:rPr lang="hr-HR" dirty="0"/>
              <a:t> </a:t>
            </a:r>
            <a:r>
              <a:rPr lang="hr-HR" dirty="0" err="1"/>
              <a:t>globally</a:t>
            </a:r>
            <a:endParaRPr lang="hr-HR" dirty="0"/>
          </a:p>
          <a:p>
            <a:r>
              <a:rPr lang="hr-HR" dirty="0">
                <a:solidFill>
                  <a:srgbClr val="FF0000"/>
                </a:solidFill>
              </a:rPr>
              <a:t>1 </a:t>
            </a:r>
            <a:r>
              <a:rPr lang="hr-HR" dirty="0" err="1">
                <a:solidFill>
                  <a:srgbClr val="FF0000"/>
                </a:solidFill>
              </a:rPr>
              <a:t>million</a:t>
            </a:r>
            <a:r>
              <a:rPr lang="hr-HR" dirty="0">
                <a:solidFill>
                  <a:srgbClr val="FF0000"/>
                </a:solidFill>
              </a:rPr>
              <a:t> </a:t>
            </a:r>
            <a:r>
              <a:rPr lang="hr-HR" dirty="0"/>
              <a:t>–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number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yet</a:t>
            </a:r>
            <a:r>
              <a:rPr lang="hr-HR" dirty="0"/>
              <a:t>-to-</a:t>
            </a:r>
            <a:r>
              <a:rPr lang="hr-HR" dirty="0" err="1"/>
              <a:t>be</a:t>
            </a:r>
            <a:r>
              <a:rPr lang="hr-HR" dirty="0"/>
              <a:t>-</a:t>
            </a:r>
            <a:r>
              <a:rPr lang="hr-HR" dirty="0" err="1"/>
              <a:t>discovered</a:t>
            </a:r>
            <a:r>
              <a:rPr lang="hr-HR" dirty="0"/>
              <a:t> ocean </a:t>
            </a:r>
            <a:r>
              <a:rPr lang="hr-HR" dirty="0" err="1"/>
              <a:t>species</a:t>
            </a:r>
            <a:endParaRPr lang="hr-HR" dirty="0"/>
          </a:p>
          <a:p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14271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09D14-30F5-463A-B4C8-FD4680A90E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3755" y="537360"/>
            <a:ext cx="5529863" cy="2534314"/>
          </a:xfrm>
        </p:spPr>
        <p:txBody>
          <a:bodyPr>
            <a:normAutofit fontScale="92500" lnSpcReduction="10000"/>
          </a:bodyPr>
          <a:lstStyle/>
          <a:p>
            <a:r>
              <a:rPr lang="hr-HR" dirty="0" err="1"/>
              <a:t>Task</a:t>
            </a:r>
            <a:r>
              <a:rPr lang="hr-HR" dirty="0"/>
              <a:t> 4: </a:t>
            </a:r>
            <a:r>
              <a:rPr lang="hr-HR" dirty="0" err="1"/>
              <a:t>Finish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Dovrši rečenice.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Već sam znao/la da…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Nisam zao/znala da…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Mislim da je zanimljivo da…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Volio/Voljela bih više saznati o…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4BB0C3-7E84-473A-A281-135968D795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99"/>
            <a:ext cx="5236918" cy="68464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AF03BBB-FE00-4792-9A42-1B49B808A1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2979" y="3648075"/>
            <a:ext cx="5048971" cy="237713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72609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9FE061-F9D5-45C7-BBD3-FFF423366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0300" y="377825"/>
            <a:ext cx="6032099" cy="2596194"/>
          </a:xfrm>
        </p:spPr>
        <p:txBody>
          <a:bodyPr>
            <a:normAutofit fontScale="92500" lnSpcReduction="20000"/>
          </a:bodyPr>
          <a:lstStyle/>
          <a:p>
            <a:r>
              <a:rPr lang="hr-HR" dirty="0" err="1"/>
              <a:t>Task</a:t>
            </a:r>
            <a:r>
              <a:rPr lang="hr-HR" dirty="0"/>
              <a:t> 4: Make a poster </a:t>
            </a:r>
            <a:r>
              <a:rPr lang="hr-HR" dirty="0" err="1"/>
              <a:t>about</a:t>
            </a:r>
            <a:r>
              <a:rPr lang="hr-HR" dirty="0"/>
              <a:t> World </a:t>
            </a:r>
            <a:r>
              <a:rPr lang="hr-HR" dirty="0" err="1"/>
              <a:t>Oceans</a:t>
            </a:r>
            <a:r>
              <a:rPr lang="hr-HR" dirty="0"/>
              <a:t> Day </a:t>
            </a:r>
            <a:r>
              <a:rPr lang="hr-HR" dirty="0" err="1"/>
              <a:t>using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information</a:t>
            </a:r>
            <a:r>
              <a:rPr lang="hr-HR" dirty="0"/>
              <a:t> </a:t>
            </a:r>
            <a:r>
              <a:rPr lang="hr-HR" dirty="0" err="1"/>
              <a:t>from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text</a:t>
            </a:r>
            <a:r>
              <a:rPr lang="hr-HR" dirty="0"/>
              <a:t>. </a:t>
            </a:r>
            <a:r>
              <a:rPr lang="hr-HR" dirty="0" err="1"/>
              <a:t>Include</a:t>
            </a:r>
            <a:r>
              <a:rPr lang="hr-HR" dirty="0"/>
              <a:t> some </a:t>
            </a:r>
            <a:r>
              <a:rPr lang="hr-HR" dirty="0" err="1"/>
              <a:t>advice</a:t>
            </a:r>
            <a:r>
              <a:rPr lang="hr-HR" dirty="0"/>
              <a:t> </a:t>
            </a:r>
            <a:r>
              <a:rPr lang="hr-HR" dirty="0" err="1"/>
              <a:t>about</a:t>
            </a:r>
            <a:r>
              <a:rPr lang="hr-HR" dirty="0"/>
              <a:t> </a:t>
            </a:r>
            <a:r>
              <a:rPr lang="hr-HR" dirty="0" err="1"/>
              <a:t>what</a:t>
            </a:r>
            <a:r>
              <a:rPr lang="hr-HR" dirty="0"/>
              <a:t> </a:t>
            </a:r>
            <a:r>
              <a:rPr lang="hr-HR" dirty="0" err="1"/>
              <a:t>we</a:t>
            </a:r>
            <a:r>
              <a:rPr lang="hr-HR" dirty="0"/>
              <a:t> </a:t>
            </a:r>
            <a:r>
              <a:rPr lang="hr-HR" dirty="0" err="1"/>
              <a:t>can</a:t>
            </a:r>
            <a:r>
              <a:rPr lang="hr-HR" dirty="0"/>
              <a:t> do to </a:t>
            </a:r>
            <a:r>
              <a:rPr lang="hr-HR" dirty="0" err="1"/>
              <a:t>keep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oceans</a:t>
            </a:r>
            <a:r>
              <a:rPr lang="hr-HR" dirty="0"/>
              <a:t> </a:t>
            </a:r>
            <a:r>
              <a:rPr lang="hr-HR" dirty="0" err="1"/>
              <a:t>clean</a:t>
            </a:r>
            <a:r>
              <a:rPr lang="hr-HR" dirty="0"/>
              <a:t>. </a:t>
            </a:r>
            <a:r>
              <a:rPr lang="hr-H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Izradi poster na temu Svjetskog dana oceana. Upotrijebi podatke koji se nalaze u tekstu i napiši nekoliko savjeta kako održati oceane čistima.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7A1A4B-1220-41F0-AFA6-38995AD202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36918" cy="68464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E5AF98E-756A-4306-BAFE-3920B9C86F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5154" y="3332939"/>
            <a:ext cx="5424691" cy="204868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01382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1905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Otvori sljedeću poveznicu, te odaberi </a:t>
            </a:r>
            <a:r>
              <a:rPr lang="hr-HR" sz="2000" b="1" dirty="0">
                <a:solidFill>
                  <a:prstClr val="black"/>
                </a:solidFill>
                <a:latin typeface="Calibri" panose="020F0502020204030204"/>
              </a:rPr>
              <a:t>PLAY AND LEARN</a:t>
            </a: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</a:p>
          <a:p>
            <a:pPr marL="0" lvl="0" indent="0" algn="ctr">
              <a:buNone/>
              <a:defRPr/>
            </a:pPr>
            <a:r>
              <a:rPr lang="hr-HR" sz="2000" dirty="0">
                <a:solidFill>
                  <a:prstClr val="black"/>
                </a:solidFill>
                <a:hlinkClick r:id="rId4"/>
              </a:rPr>
              <a:t>https://www.e-sfera.hr/dodatni-digitalni-sadrzaji/8d06175f-22da-480c-b63e-b889e0dcf4ee/</a:t>
            </a: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kumimoji="0" lang="hr-H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hr-HR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89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</TotalTime>
  <Words>403</Words>
  <Application>Microsoft Office PowerPoint</Application>
  <PresentationFormat>Widescreen</PresentationFormat>
  <Paragraphs>32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sustava Office</vt:lpstr>
      <vt:lpstr>Holidays:  World Oceans Day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ZVONKA IVKOVIĆ</dc:creator>
  <cp:lastModifiedBy>ZVONKA IVKOVIĆ</cp:lastModifiedBy>
  <cp:revision>195</cp:revision>
  <dcterms:created xsi:type="dcterms:W3CDTF">2021-09-01T06:25:32Z</dcterms:created>
  <dcterms:modified xsi:type="dcterms:W3CDTF">2022-02-27T12:54:07Z</dcterms:modified>
</cp:coreProperties>
</file>